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02" r:id="rId1"/>
  </p:sldMasterIdLst>
  <p:notesMasterIdLst>
    <p:notesMasterId r:id="rId18"/>
  </p:notesMasterIdLst>
  <p:sldIdLst>
    <p:sldId id="256" r:id="rId2"/>
    <p:sldId id="275" r:id="rId3"/>
    <p:sldId id="276" r:id="rId4"/>
    <p:sldId id="277" r:id="rId5"/>
    <p:sldId id="278" r:id="rId6"/>
    <p:sldId id="282" r:id="rId7"/>
    <p:sldId id="272" r:id="rId8"/>
    <p:sldId id="279" r:id="rId9"/>
    <p:sldId id="280" r:id="rId10"/>
    <p:sldId id="281" r:id="rId11"/>
    <p:sldId id="283" r:id="rId12"/>
    <p:sldId id="284" r:id="rId13"/>
    <p:sldId id="264" r:id="rId14"/>
    <p:sldId id="271" r:id="rId15"/>
    <p:sldId id="273" r:id="rId16"/>
    <p:sldId id="27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9081" autoAdjust="0"/>
  </p:normalViewPr>
  <p:slideViewPr>
    <p:cSldViewPr snapToGrid="0">
      <p:cViewPr varScale="1">
        <p:scale>
          <a:sx n="70" d="100"/>
          <a:sy n="70" d="100"/>
        </p:scale>
        <p:origin x="116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246A5-BB3C-451D-8DC0-1618A766F2D5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89DD2-F5D6-431C-8DE7-7DE0A09B6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3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Handout</a:t>
            </a:r>
          </a:p>
          <a:p>
            <a:r>
              <a:rPr lang="en-US" dirty="0" smtClean="0"/>
              <a:t>DOK info on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89DD2-F5D6-431C-8DE7-7DE0A09B6D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43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Handout</a:t>
            </a:r>
          </a:p>
          <a:p>
            <a:r>
              <a:rPr lang="en-US" dirty="0" smtClean="0"/>
              <a:t>DOK info on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89DD2-F5D6-431C-8DE7-7DE0A09B6D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722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to resources</a:t>
            </a:r>
            <a:r>
              <a:rPr lang="en-US" baseline="0" dirty="0" smtClean="0"/>
              <a:t> on WIKI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484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206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80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Allow time to view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89DD2-F5D6-431C-8DE7-7DE0A09B6D2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54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6143-E03C-4CFD-AFDC-14E5BDEA754C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923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94513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44613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1745177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38427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1828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64130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877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960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912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857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13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788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128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069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070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067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1994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4" r:id="rId12"/>
    <p:sldLayoutId id="2147484015" r:id="rId13"/>
    <p:sldLayoutId id="2147484016" r:id="rId14"/>
    <p:sldLayoutId id="2147484017" r:id="rId15"/>
    <p:sldLayoutId id="2147484018" r:id="rId16"/>
    <p:sldLayoutId id="214748401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liu21cng.wikispaces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liu21cng.wikispac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liu21cng.wikispaces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676331" cy="3329581"/>
          </a:xfrm>
        </p:spPr>
        <p:txBody>
          <a:bodyPr/>
          <a:lstStyle/>
          <a:p>
            <a:r>
              <a:rPr lang="en-US" dirty="0" smtClean="0"/>
              <a:t>Keystones </a:t>
            </a:r>
            <a:r>
              <a:rPr lang="en-US" dirty="0" smtClean="0"/>
              <a:t>Algebra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Networking </a:t>
            </a:r>
            <a:r>
              <a:rPr lang="en-US" dirty="0" smtClean="0"/>
              <a:t>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October </a:t>
            </a:r>
            <a:r>
              <a:rPr lang="en-US" sz="4000" dirty="0" smtClean="0"/>
              <a:t>22, </a:t>
            </a:r>
            <a:r>
              <a:rPr lang="en-US" sz="4000" dirty="0" smtClean="0"/>
              <a:t>2014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8101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Strategies to Utilize for PBA’s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892628" y="1247984"/>
            <a:ext cx="7413171" cy="5283445"/>
          </a:xfrm>
        </p:spPr>
        <p:txBody>
          <a:bodyPr>
            <a:noAutofit/>
          </a:bodyPr>
          <a:lstStyle/>
          <a:p>
            <a:r>
              <a:rPr lang="en-US" sz="2800" dirty="0"/>
              <a:t>G.R.A.S.P.S:  </a:t>
            </a:r>
            <a:r>
              <a:rPr lang="en-US" sz="2400" dirty="0"/>
              <a:t>Goal, Role, Audience, Situation, Product/Performance and Purpose, and Standards and Criteria for Success.</a:t>
            </a:r>
          </a:p>
          <a:p>
            <a:r>
              <a:rPr lang="en-US" sz="2800" dirty="0"/>
              <a:t>The Six A's of Project Based Learning Checklist</a:t>
            </a:r>
          </a:p>
          <a:p>
            <a:pPr lvl="1"/>
            <a:r>
              <a:rPr lang="en-US" sz="2400" dirty="0"/>
              <a:t>Authenticity</a:t>
            </a:r>
          </a:p>
          <a:p>
            <a:pPr lvl="1"/>
            <a:r>
              <a:rPr lang="en-US" sz="2400" dirty="0"/>
              <a:t>Academic Rigor</a:t>
            </a:r>
          </a:p>
          <a:p>
            <a:pPr lvl="1"/>
            <a:r>
              <a:rPr lang="en-US" sz="2400" dirty="0"/>
              <a:t>Applied Learning</a:t>
            </a:r>
          </a:p>
          <a:p>
            <a:pPr lvl="1"/>
            <a:r>
              <a:rPr lang="en-US" sz="2400" dirty="0"/>
              <a:t>Active Exploration</a:t>
            </a:r>
          </a:p>
          <a:p>
            <a:pPr lvl="1"/>
            <a:r>
              <a:rPr lang="en-US" sz="2400" dirty="0"/>
              <a:t>Adult Relationships</a:t>
            </a:r>
          </a:p>
          <a:p>
            <a:pPr lvl="1"/>
            <a:r>
              <a:rPr lang="en-US" sz="2400" dirty="0"/>
              <a:t>Assessment Practices</a:t>
            </a:r>
          </a:p>
        </p:txBody>
      </p:sp>
      <p:pic>
        <p:nvPicPr>
          <p:cNvPr id="16" name="Picture 2" descr="C:\Users\Joe Svetecz\AppData\Local\Microsoft\Windows\Temporary Internet Files\Content.IE5\TT7P7PE8\MC90044631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8289" y="1711553"/>
            <a:ext cx="3165089" cy="310605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8305800" y="5543114"/>
            <a:ext cx="3616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Taken from Svetecz, J., Presentation on February 10, 2014</a:t>
            </a:r>
          </a:p>
        </p:txBody>
      </p:sp>
    </p:spTree>
    <p:extLst>
      <p:ext uri="{BB962C8B-B14F-4D97-AF65-F5344CB8AC3E}">
        <p14:creationId xmlns:p14="http://schemas.microsoft.com/office/powerpoint/2010/main" val="131118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Strategies To Utilize For PBAs, </a:t>
            </a:r>
            <a:r>
              <a:rPr lang="en-US" sz="4000" dirty="0" err="1">
                <a:solidFill>
                  <a:schemeClr val="tx1"/>
                </a:solidFill>
              </a:rPr>
              <a:t>cont</a:t>
            </a:r>
            <a:r>
              <a:rPr lang="en-US" sz="4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885" y="1278464"/>
            <a:ext cx="10755085" cy="4525963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PBA’s must </a:t>
            </a:r>
            <a:r>
              <a:rPr lang="en-US" sz="3200" dirty="0" smtClean="0"/>
              <a:t>be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000" dirty="0" smtClean="0"/>
              <a:t>AUTHENTIC – s</a:t>
            </a:r>
            <a:r>
              <a:rPr lang="en-US" sz="3200" dirty="0" smtClean="0"/>
              <a:t>tems </a:t>
            </a:r>
            <a:r>
              <a:rPr lang="en-US" sz="3200" dirty="0"/>
              <a:t>from a problem/question meaningful to student beyond </a:t>
            </a:r>
            <a:r>
              <a:rPr lang="en-US" sz="3200" dirty="0" smtClean="0"/>
              <a:t>school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/>
              <a:t>ENGAGE </a:t>
            </a:r>
            <a:r>
              <a:rPr lang="en-US" sz="3200" dirty="0"/>
              <a:t>and SUSTAIN a student’s interest, so that they want to complete the </a:t>
            </a:r>
            <a:r>
              <a:rPr lang="en-US" sz="3200" dirty="0" smtClean="0"/>
              <a:t>PBA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400" dirty="0" smtClean="0"/>
              <a:t>Tasks: </a:t>
            </a:r>
            <a:r>
              <a:rPr lang="en-US" sz="3400" dirty="0"/>
              <a:t>Make creative, applicable, and rigorous tasks which also fuel student interests (Example: Role Play, Fish)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94901" y="6228142"/>
            <a:ext cx="4559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Taken from Svetecz, J., Presentation on February 10, 2014</a:t>
            </a:r>
          </a:p>
        </p:txBody>
      </p:sp>
    </p:spTree>
    <p:extLst>
      <p:ext uri="{BB962C8B-B14F-4D97-AF65-F5344CB8AC3E}">
        <p14:creationId xmlns:p14="http://schemas.microsoft.com/office/powerpoint/2010/main" val="189221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Scenario Based For Real Life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885" y="1735410"/>
            <a:ext cx="10711544" cy="4525963"/>
          </a:xfrm>
        </p:spPr>
        <p:txBody>
          <a:bodyPr/>
          <a:lstStyle/>
          <a:p>
            <a:r>
              <a:rPr lang="en-US" sz="2800" dirty="0"/>
              <a:t>Projects must be scenario-based with a back story for which a project can be tailored to and referenced for the different activities and tasks.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</a:t>
            </a:r>
          </a:p>
        </p:txBody>
      </p:sp>
      <p:pic>
        <p:nvPicPr>
          <p:cNvPr id="11" name="Picture 10" descr="cs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40001" y="3199610"/>
            <a:ext cx="3113863" cy="2027371"/>
          </a:xfrm>
          <a:prstGeom prst="rect">
            <a:avLst/>
          </a:prstGeom>
        </p:spPr>
      </p:pic>
      <p:pic>
        <p:nvPicPr>
          <p:cNvPr id="12" name="Picture 11" descr="dumpin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2664" y="3199609"/>
            <a:ext cx="2915163" cy="204496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0800000" flipV="1">
            <a:off x="7406463" y="6143535"/>
            <a:ext cx="4698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Taken from Svetecz, J., Presentation on February 10, 2014</a:t>
            </a:r>
          </a:p>
        </p:txBody>
      </p:sp>
    </p:spTree>
    <p:extLst>
      <p:ext uri="{BB962C8B-B14F-4D97-AF65-F5344CB8AC3E}">
        <p14:creationId xmlns:p14="http://schemas.microsoft.com/office/powerpoint/2010/main" val="264287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PBA -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SAS Portal – Assessment</a:t>
            </a:r>
          </a:p>
          <a:p>
            <a:r>
              <a:rPr lang="en-US" sz="2800" dirty="0" smtClean="0"/>
              <a:t>CLIU Content Networking Wiki</a:t>
            </a:r>
          </a:p>
          <a:p>
            <a:pPr lvl="1"/>
            <a:r>
              <a:rPr lang="en-US" sz="2600" dirty="0">
                <a:hlinkClick r:id="rId3"/>
              </a:rPr>
              <a:t>http://cliu21cng.wikispaces.com</a:t>
            </a:r>
            <a:r>
              <a:rPr lang="en-US" sz="2600" dirty="0" smtClean="0">
                <a:hlinkClick r:id="rId3"/>
              </a:rPr>
              <a:t>/</a:t>
            </a:r>
            <a:endParaRPr lang="en-US" sz="2600" dirty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02844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967460" cy="1600200"/>
          </a:xfrm>
        </p:spPr>
        <p:txBody>
          <a:bodyPr/>
          <a:lstStyle/>
          <a:p>
            <a:r>
              <a:rPr lang="en-US" dirty="0" smtClean="0"/>
              <a:t>Keystone Exams &amp; PBA: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WORK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405743"/>
            <a:ext cx="10435545" cy="384265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Goal: develop multiple choice questions, constructed response questions and PBAs for use in classrooms</a:t>
            </a:r>
          </a:p>
          <a:p>
            <a:r>
              <a:rPr lang="en-US" sz="2800" dirty="0" smtClean="0"/>
              <a:t>Groups:</a:t>
            </a:r>
          </a:p>
          <a:p>
            <a:pPr lvl="1"/>
            <a:r>
              <a:rPr lang="en-US" sz="2400" dirty="0" smtClean="0"/>
              <a:t>Multiple Choice</a:t>
            </a:r>
          </a:p>
          <a:p>
            <a:pPr lvl="1"/>
            <a:r>
              <a:rPr lang="en-US" sz="2400" dirty="0" smtClean="0"/>
              <a:t>Constructed Response</a:t>
            </a:r>
          </a:p>
          <a:p>
            <a:pPr lvl="1"/>
            <a:r>
              <a:rPr lang="en-US" sz="2400" dirty="0" smtClean="0"/>
              <a:t>PBA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6433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9825945" cy="419548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Share back at your school.</a:t>
            </a:r>
          </a:p>
          <a:p>
            <a:r>
              <a:rPr lang="en-US" sz="3600" dirty="0" smtClean="0"/>
              <a:t>Continue working on items.</a:t>
            </a:r>
          </a:p>
          <a:p>
            <a:r>
              <a:rPr lang="en-US" sz="3600" dirty="0" smtClean="0"/>
              <a:t>Send to CLIU C &amp; I to post on wiki.</a:t>
            </a:r>
          </a:p>
          <a:p>
            <a:pPr lvl="1"/>
            <a:r>
              <a:rPr lang="en-US" sz="3400" dirty="0" smtClean="0"/>
              <a:t>Next session: continue work groups &amp; review posted items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126724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coming!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Please complete the Evaluation.  The link is on the Wiki.</a:t>
            </a:r>
          </a:p>
          <a:p>
            <a:endParaRPr lang="en-US" sz="3600" dirty="0"/>
          </a:p>
          <a:p>
            <a:r>
              <a:rPr lang="en-US" sz="3600" dirty="0" smtClean="0"/>
              <a:t>See you for our next session on February 23, 2015.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2026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>
                <a:hlinkClick r:id="rId2"/>
              </a:rPr>
              <a:t>http://cliu21cng.wikispaces.com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Introductions</a:t>
            </a:r>
          </a:p>
          <a:p>
            <a:r>
              <a:rPr lang="en-US" sz="3200" dirty="0" smtClean="0"/>
              <a:t>PDE Update</a:t>
            </a:r>
          </a:p>
          <a:p>
            <a:r>
              <a:rPr lang="en-US" sz="3200" dirty="0" smtClean="0"/>
              <a:t>Quality Assessments</a:t>
            </a:r>
          </a:p>
          <a:p>
            <a:r>
              <a:rPr lang="en-US" sz="3200" dirty="0" smtClean="0"/>
              <a:t>PBA Refresher</a:t>
            </a:r>
          </a:p>
          <a:p>
            <a:r>
              <a:rPr lang="en-US" sz="3200" dirty="0" smtClean="0"/>
              <a:t>Work Groups</a:t>
            </a:r>
          </a:p>
          <a:p>
            <a:r>
              <a:rPr lang="en-US" sz="3200" dirty="0" smtClean="0"/>
              <a:t>Evaluation</a:t>
            </a:r>
          </a:p>
        </p:txBody>
      </p:sp>
    </p:spTree>
    <p:extLst>
      <p:ext uri="{BB962C8B-B14F-4D97-AF65-F5344CB8AC3E}">
        <p14:creationId xmlns:p14="http://schemas.microsoft.com/office/powerpoint/2010/main" val="93945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Who is at your table?</a:t>
            </a:r>
          </a:p>
          <a:p>
            <a:r>
              <a:rPr lang="en-US" sz="3200" dirty="0" smtClean="0"/>
              <a:t>When will your students take the Keystone </a:t>
            </a:r>
            <a:r>
              <a:rPr lang="en-US" sz="3200" dirty="0" smtClean="0"/>
              <a:t>Algebra 1 </a:t>
            </a:r>
            <a:r>
              <a:rPr lang="en-US" sz="3200" dirty="0" smtClean="0"/>
              <a:t>exam this year?</a:t>
            </a:r>
          </a:p>
          <a:p>
            <a:r>
              <a:rPr lang="en-US" sz="3200" dirty="0" smtClean="0"/>
              <a:t>Do you have anyone needing the PBA yet?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2339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PDE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524000"/>
            <a:ext cx="8946541" cy="4724399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Graduation Requirements 2017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New PSSA Grades 3 – 8 </a:t>
            </a:r>
            <a:endParaRPr lang="en-US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Additional Resource documents</a:t>
            </a:r>
          </a:p>
          <a:p>
            <a:pPr marL="1311275" indent="-457200">
              <a:buFont typeface="Arial" panose="020B0604020202020204" pitchFamily="34" charset="0"/>
              <a:buChar char="•"/>
            </a:pPr>
            <a:r>
              <a:rPr lang="en-US" sz="3200" dirty="0"/>
              <a:t>	2014 Item Sampler</a:t>
            </a:r>
          </a:p>
          <a:p>
            <a:pPr marL="1311275" indent="-457200">
              <a:buFont typeface="Arial" panose="020B0604020202020204" pitchFamily="34" charset="0"/>
              <a:buChar char="•"/>
            </a:pPr>
            <a:r>
              <a:rPr lang="en-US" sz="3200" dirty="0"/>
              <a:t>	Exam Design Overview</a:t>
            </a:r>
          </a:p>
          <a:p>
            <a:pPr marL="1311275" indent="-457200">
              <a:buFont typeface="Arial" panose="020B0604020202020204" pitchFamily="34" charset="0"/>
              <a:buChar char="•"/>
            </a:pPr>
            <a:r>
              <a:rPr lang="en-US" sz="3200" dirty="0"/>
              <a:t>	Performance Level Descriptors</a:t>
            </a:r>
          </a:p>
          <a:p>
            <a:pPr marL="1311275" indent="-457200">
              <a:buFont typeface="Arial" panose="020B0604020202020204" pitchFamily="34" charset="0"/>
              <a:buChar char="•"/>
            </a:pPr>
            <a:r>
              <a:rPr lang="en-US" sz="3200" dirty="0"/>
              <a:t>	Understanding DOK &amp; Cognitive Complexity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38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Multiple Choice</a:t>
            </a:r>
          </a:p>
          <a:p>
            <a:r>
              <a:rPr lang="en-US" sz="3200" dirty="0" smtClean="0"/>
              <a:t>Constructed Response</a:t>
            </a:r>
          </a:p>
          <a:p>
            <a:r>
              <a:rPr lang="en-US" sz="3200" dirty="0" smtClean="0"/>
              <a:t>Webb’s Depth of Knowledge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2613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Assessments -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hlinkClick r:id="rId3"/>
              </a:rPr>
              <a:t>http://cliu21cng.wikispaces.com</a:t>
            </a:r>
            <a:endParaRPr lang="en-US" sz="3200" dirty="0" smtClean="0"/>
          </a:p>
          <a:p>
            <a:pPr lvl="1"/>
            <a:r>
              <a:rPr lang="en-US" sz="3000" dirty="0" smtClean="0"/>
              <a:t>Keystones </a:t>
            </a:r>
            <a:r>
              <a:rPr lang="en-US" sz="3000" dirty="0" smtClean="0"/>
              <a:t>Algebra 1 </a:t>
            </a:r>
            <a:r>
              <a:rPr lang="en-US" sz="3000" dirty="0" smtClean="0"/>
              <a:t>page</a:t>
            </a:r>
          </a:p>
          <a:p>
            <a:pPr lvl="1"/>
            <a:r>
              <a:rPr lang="en-US" sz="3000" dirty="0" smtClean="0"/>
              <a:t>Higher Order Thinking page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116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PBA Refresher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Each module project will assess the Assessment Anchors and Eligible Content within that module only.</a:t>
            </a:r>
          </a:p>
          <a:p>
            <a:endParaRPr lang="en-US" sz="3200" dirty="0"/>
          </a:p>
          <a:p>
            <a:r>
              <a:rPr lang="en-US" sz="3200" dirty="0"/>
              <a:t>PBAs are module specific and should be tied to as many AA/EC as it is reasonable to create a cohesive project.</a:t>
            </a:r>
          </a:p>
        </p:txBody>
      </p:sp>
    </p:spTree>
    <p:extLst>
      <p:ext uri="{BB962C8B-B14F-4D97-AF65-F5344CB8AC3E}">
        <p14:creationId xmlns:p14="http://schemas.microsoft.com/office/powerpoint/2010/main" val="304645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PBA Refresher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One Project may and will include multiple tasks.  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200" dirty="0"/>
              <a:t>Projects should reflect DOK Levels 2 and 3 (Levels of the Keystone Exams</a:t>
            </a:r>
          </a:p>
        </p:txBody>
      </p:sp>
    </p:spTree>
    <p:extLst>
      <p:ext uri="{BB962C8B-B14F-4D97-AF65-F5344CB8AC3E}">
        <p14:creationId xmlns:p14="http://schemas.microsoft.com/office/powerpoint/2010/main" val="304766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PBA Refresher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Resource links MUST be embedded </a:t>
            </a:r>
            <a:r>
              <a:rPr lang="en-US" sz="2800" dirty="0"/>
              <a:t>within the project for students to access and look at in order to learn more about the content/tasks to attempt and complete a given section.  </a:t>
            </a:r>
          </a:p>
          <a:p>
            <a:pPr lvl="1"/>
            <a:r>
              <a:rPr lang="en-US" sz="2600" dirty="0"/>
              <a:t>This is usually a web address to be clicked on, or a hover-over for vocabulary.</a:t>
            </a:r>
          </a:p>
          <a:p>
            <a:pPr lvl="1"/>
            <a:r>
              <a:rPr lang="en-US" sz="2400" dirty="0"/>
              <a:t>Active Exploration (Variety of Methods, Media, Sources)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5844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692</TotalTime>
  <Words>517</Words>
  <Application>Microsoft Office PowerPoint</Application>
  <PresentationFormat>Widescreen</PresentationFormat>
  <Paragraphs>95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Century Gothic</vt:lpstr>
      <vt:lpstr>Wingdings 3</vt:lpstr>
      <vt:lpstr>Ion</vt:lpstr>
      <vt:lpstr>Keystones Algebra 1 Networking Group</vt:lpstr>
      <vt:lpstr>Agenda  http://cliu21cng.wikispaces.com </vt:lpstr>
      <vt:lpstr>Introductions</vt:lpstr>
      <vt:lpstr>PDE Update</vt:lpstr>
      <vt:lpstr>Quality Assessments</vt:lpstr>
      <vt:lpstr>Quality Assessments - Resources</vt:lpstr>
      <vt:lpstr>PBA Refresher</vt:lpstr>
      <vt:lpstr>PBA Refresher</vt:lpstr>
      <vt:lpstr>PBA Refresher</vt:lpstr>
      <vt:lpstr>Strategies to Utilize for PBA’s</vt:lpstr>
      <vt:lpstr>Strategies To Utilize For PBAs, cont…</vt:lpstr>
      <vt:lpstr>Scenario Based For Real Life</vt:lpstr>
      <vt:lpstr>Keystone PBA - resources</vt:lpstr>
      <vt:lpstr>Keystone Exams &amp; PBA:  WORK GROUPS</vt:lpstr>
      <vt:lpstr>Next Steps</vt:lpstr>
      <vt:lpstr>Thank you for coming!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Keystone Exams &amp; Project Based Assessment</dc:title>
  <dc:creator>Cathy Enders</dc:creator>
  <cp:lastModifiedBy>Cathy Enders</cp:lastModifiedBy>
  <cp:revision>21</cp:revision>
  <dcterms:created xsi:type="dcterms:W3CDTF">2014-03-20T15:38:42Z</dcterms:created>
  <dcterms:modified xsi:type="dcterms:W3CDTF">2014-10-14T19:14:58Z</dcterms:modified>
</cp:coreProperties>
</file>